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0" r:id="rId4"/>
    <p:sldId id="279" r:id="rId5"/>
    <p:sldId id="297" r:id="rId6"/>
    <p:sldId id="298" r:id="rId7"/>
    <p:sldId id="285" r:id="rId8"/>
    <p:sldId id="280" r:id="rId9"/>
    <p:sldId id="286" r:id="rId10"/>
    <p:sldId id="268" r:id="rId11"/>
    <p:sldId id="291" r:id="rId12"/>
    <p:sldId id="293" r:id="rId13"/>
    <p:sldId id="294" r:id="rId14"/>
    <p:sldId id="262" r:id="rId15"/>
    <p:sldId id="295" r:id="rId16"/>
    <p:sldId id="296" r:id="rId17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B1E70-E3FD-4730-97EA-3E3597FDEC1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58E1B5-A548-436A-97AF-CCC03A896D5C}">
      <dgm:prSet phldrT="[Text]"/>
      <dgm:spPr/>
      <dgm:t>
        <a:bodyPr/>
        <a:lstStyle/>
        <a:p>
          <a:r>
            <a:rPr lang="en-US" dirty="0" smtClean="0"/>
            <a:t>2005</a:t>
          </a:r>
          <a:endParaRPr lang="en-US" dirty="0"/>
        </a:p>
      </dgm:t>
    </dgm:pt>
    <dgm:pt modelId="{9D9FA23E-EE14-4A92-BA9B-D0CD5EF9FD8D}" type="parTrans" cxnId="{2C8CBC4B-08D9-431D-909E-FD6D47ED99DF}">
      <dgm:prSet/>
      <dgm:spPr/>
      <dgm:t>
        <a:bodyPr/>
        <a:lstStyle/>
        <a:p>
          <a:endParaRPr lang="en-US"/>
        </a:p>
      </dgm:t>
    </dgm:pt>
    <dgm:pt modelId="{F7E0BE4F-29AC-4420-9692-F59A50632F9C}" type="sibTrans" cxnId="{2C8CBC4B-08D9-431D-909E-FD6D47ED99DF}">
      <dgm:prSet/>
      <dgm:spPr/>
      <dgm:t>
        <a:bodyPr/>
        <a:lstStyle/>
        <a:p>
          <a:endParaRPr lang="en-US"/>
        </a:p>
      </dgm:t>
    </dgm:pt>
    <dgm:pt modelId="{72D07640-65CF-45C9-93B8-EBF6394280E8}">
      <dgm:prSet phldrT="[Text]"/>
      <dgm:spPr/>
      <dgm:t>
        <a:bodyPr/>
        <a:lstStyle/>
        <a:p>
          <a:r>
            <a:rPr lang="en-US" dirty="0" smtClean="0"/>
            <a:t>2008</a:t>
          </a:r>
          <a:endParaRPr lang="en-US" dirty="0"/>
        </a:p>
      </dgm:t>
    </dgm:pt>
    <dgm:pt modelId="{1E63A81E-51C4-460F-B986-D36B34672040}" type="parTrans" cxnId="{5CB1A731-C4D1-47E4-A7E9-9550ED3C0DA5}">
      <dgm:prSet/>
      <dgm:spPr/>
      <dgm:t>
        <a:bodyPr/>
        <a:lstStyle/>
        <a:p>
          <a:endParaRPr lang="en-US"/>
        </a:p>
      </dgm:t>
    </dgm:pt>
    <dgm:pt modelId="{15A18D4E-6AE4-4BE9-9397-D381143D379C}" type="sibTrans" cxnId="{5CB1A731-C4D1-47E4-A7E9-9550ED3C0DA5}">
      <dgm:prSet/>
      <dgm:spPr/>
      <dgm:t>
        <a:bodyPr/>
        <a:lstStyle/>
        <a:p>
          <a:endParaRPr lang="en-US"/>
        </a:p>
      </dgm:t>
    </dgm:pt>
    <dgm:pt modelId="{52FB792A-45D4-418C-BAA5-D4ECADFD20B5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A0BBF9AC-17EE-4EEF-A4E1-9912AD37DBD8}" type="parTrans" cxnId="{546E9A11-FD27-494A-B1EA-D9F4B8AED8FD}">
      <dgm:prSet/>
      <dgm:spPr/>
      <dgm:t>
        <a:bodyPr/>
        <a:lstStyle/>
        <a:p>
          <a:endParaRPr lang="en-US"/>
        </a:p>
      </dgm:t>
    </dgm:pt>
    <dgm:pt modelId="{B00044DE-F695-4A8A-87C5-DA2E45BCF0AA}" type="sibTrans" cxnId="{546E9A11-FD27-494A-B1EA-D9F4B8AED8FD}">
      <dgm:prSet/>
      <dgm:spPr/>
      <dgm:t>
        <a:bodyPr/>
        <a:lstStyle/>
        <a:p>
          <a:endParaRPr lang="en-US"/>
        </a:p>
      </dgm:t>
    </dgm:pt>
    <dgm:pt modelId="{A2B83979-78C8-4D11-987F-333428F38114}">
      <dgm:prSet phldrT="[Text]"/>
      <dgm:spPr/>
      <dgm:t>
        <a:bodyPr/>
        <a:lstStyle/>
        <a:p>
          <a:r>
            <a:rPr lang="en-US" dirty="0" smtClean="0"/>
            <a:t>2015</a:t>
          </a:r>
          <a:endParaRPr lang="en-US" dirty="0"/>
        </a:p>
      </dgm:t>
    </dgm:pt>
    <dgm:pt modelId="{BAE1AAD5-1C89-4544-8F23-2E17262300D9}" type="parTrans" cxnId="{231C9C14-D65D-42F0-A3FA-47B9DEB63BA7}">
      <dgm:prSet/>
      <dgm:spPr/>
      <dgm:t>
        <a:bodyPr/>
        <a:lstStyle/>
        <a:p>
          <a:endParaRPr lang="en-US"/>
        </a:p>
      </dgm:t>
    </dgm:pt>
    <dgm:pt modelId="{0FB2FC76-DBCF-4137-B385-1BF943938267}" type="sibTrans" cxnId="{231C9C14-D65D-42F0-A3FA-47B9DEB63BA7}">
      <dgm:prSet/>
      <dgm:spPr/>
      <dgm:t>
        <a:bodyPr/>
        <a:lstStyle/>
        <a:p>
          <a:endParaRPr lang="en-US"/>
        </a:p>
      </dgm:t>
    </dgm:pt>
    <dgm:pt modelId="{1AF2AEC8-B058-4946-B93C-DFFACE78F1E5}" type="pres">
      <dgm:prSet presAssocID="{E6FB1E70-E3FD-4730-97EA-3E3597FDEC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B07A73-C2D9-4BFB-9EB7-70D5115BA5B9}" type="pres">
      <dgm:prSet presAssocID="{8C58E1B5-A548-436A-97AF-CCC03A896D5C}" presName="parTxOnly" presStyleLbl="node1" presStyleIdx="0" presStyleCnt="4" custLinFactNeighborX="26825" custLinFactNeighborY="-9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4EDDF-5938-4200-9A61-8A2C4F324367}" type="pres">
      <dgm:prSet presAssocID="{F7E0BE4F-29AC-4420-9692-F59A50632F9C}" presName="parSpace" presStyleCnt="0"/>
      <dgm:spPr/>
    </dgm:pt>
    <dgm:pt modelId="{29C6AFC4-D3CF-46EE-A91A-767330D5FA8E}" type="pres">
      <dgm:prSet presAssocID="{72D07640-65CF-45C9-93B8-EBF6394280E8}" presName="parTxOnly" presStyleLbl="node1" presStyleIdx="1" presStyleCnt="4" custLinFactNeighborX="17102" custLinFactNeighborY="-11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846AA-C77C-4AC4-8A75-86C0979BFE7F}" type="pres">
      <dgm:prSet presAssocID="{15A18D4E-6AE4-4BE9-9397-D381143D379C}" presName="parSpace" presStyleCnt="0"/>
      <dgm:spPr/>
    </dgm:pt>
    <dgm:pt modelId="{28BD6525-69C8-43D1-82B8-E5CDB38EBFD1}" type="pres">
      <dgm:prSet presAssocID="{52FB792A-45D4-418C-BAA5-D4ECADFD20B5}" presName="parTxOnly" presStyleLbl="node1" presStyleIdx="2" presStyleCnt="4" custLinFactNeighborX="-2849" custLinFactNeighborY="-10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2A3A6-14F2-4A26-A35C-56803BEC7B39}" type="pres">
      <dgm:prSet presAssocID="{B00044DE-F695-4A8A-87C5-DA2E45BCF0AA}" presName="parSpace" presStyleCnt="0"/>
      <dgm:spPr/>
    </dgm:pt>
    <dgm:pt modelId="{24614185-616E-4D6F-B1B2-04452FCFB45A}" type="pres">
      <dgm:prSet presAssocID="{A2B83979-78C8-4D11-987F-333428F38114}" presName="parTxOnly" presStyleLbl="node1" presStyleIdx="3" presStyleCnt="4" custLinFactNeighborX="-13581" custLinFactNeighborY="-6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C9C14-D65D-42F0-A3FA-47B9DEB63BA7}" srcId="{E6FB1E70-E3FD-4730-97EA-3E3597FDEC12}" destId="{A2B83979-78C8-4D11-987F-333428F38114}" srcOrd="3" destOrd="0" parTransId="{BAE1AAD5-1C89-4544-8F23-2E17262300D9}" sibTransId="{0FB2FC76-DBCF-4137-B385-1BF943938267}"/>
    <dgm:cxn modelId="{2C8CBC4B-08D9-431D-909E-FD6D47ED99DF}" srcId="{E6FB1E70-E3FD-4730-97EA-3E3597FDEC12}" destId="{8C58E1B5-A548-436A-97AF-CCC03A896D5C}" srcOrd="0" destOrd="0" parTransId="{9D9FA23E-EE14-4A92-BA9B-D0CD5EF9FD8D}" sibTransId="{F7E0BE4F-29AC-4420-9692-F59A50632F9C}"/>
    <dgm:cxn modelId="{A86C8A03-328F-4094-AB9C-30FFDBA50F76}" type="presOf" srcId="{E6FB1E70-E3FD-4730-97EA-3E3597FDEC12}" destId="{1AF2AEC8-B058-4946-B93C-DFFACE78F1E5}" srcOrd="0" destOrd="0" presId="urn:microsoft.com/office/officeart/2005/8/layout/hChevron3"/>
    <dgm:cxn modelId="{0C5F06A1-C1B7-4D34-874B-D82D06703456}" type="presOf" srcId="{72D07640-65CF-45C9-93B8-EBF6394280E8}" destId="{29C6AFC4-D3CF-46EE-A91A-767330D5FA8E}" srcOrd="0" destOrd="0" presId="urn:microsoft.com/office/officeart/2005/8/layout/hChevron3"/>
    <dgm:cxn modelId="{546E9A11-FD27-494A-B1EA-D9F4B8AED8FD}" srcId="{E6FB1E70-E3FD-4730-97EA-3E3597FDEC12}" destId="{52FB792A-45D4-418C-BAA5-D4ECADFD20B5}" srcOrd="2" destOrd="0" parTransId="{A0BBF9AC-17EE-4EEF-A4E1-9912AD37DBD8}" sibTransId="{B00044DE-F695-4A8A-87C5-DA2E45BCF0AA}"/>
    <dgm:cxn modelId="{3E200819-0E57-4B3C-B837-D21C809B494A}" type="presOf" srcId="{8C58E1B5-A548-436A-97AF-CCC03A896D5C}" destId="{08B07A73-C2D9-4BFB-9EB7-70D5115BA5B9}" srcOrd="0" destOrd="0" presId="urn:microsoft.com/office/officeart/2005/8/layout/hChevron3"/>
    <dgm:cxn modelId="{700B4F6C-EE13-4A70-9608-5D516B9C6F92}" type="presOf" srcId="{A2B83979-78C8-4D11-987F-333428F38114}" destId="{24614185-616E-4D6F-B1B2-04452FCFB45A}" srcOrd="0" destOrd="0" presId="urn:microsoft.com/office/officeart/2005/8/layout/hChevron3"/>
    <dgm:cxn modelId="{5CB1A731-C4D1-47E4-A7E9-9550ED3C0DA5}" srcId="{E6FB1E70-E3FD-4730-97EA-3E3597FDEC12}" destId="{72D07640-65CF-45C9-93B8-EBF6394280E8}" srcOrd="1" destOrd="0" parTransId="{1E63A81E-51C4-460F-B986-D36B34672040}" sibTransId="{15A18D4E-6AE4-4BE9-9397-D381143D379C}"/>
    <dgm:cxn modelId="{9B4F5FF2-2649-41F6-818B-671923C5116D}" type="presOf" srcId="{52FB792A-45D4-418C-BAA5-D4ECADFD20B5}" destId="{28BD6525-69C8-43D1-82B8-E5CDB38EBFD1}" srcOrd="0" destOrd="0" presId="urn:microsoft.com/office/officeart/2005/8/layout/hChevron3"/>
    <dgm:cxn modelId="{FCFD3AF6-8671-4DD7-8B44-CAD7B21690BB}" type="presParOf" srcId="{1AF2AEC8-B058-4946-B93C-DFFACE78F1E5}" destId="{08B07A73-C2D9-4BFB-9EB7-70D5115BA5B9}" srcOrd="0" destOrd="0" presId="urn:microsoft.com/office/officeart/2005/8/layout/hChevron3"/>
    <dgm:cxn modelId="{8E6D3968-DF49-4E2B-A661-002A3DEB4892}" type="presParOf" srcId="{1AF2AEC8-B058-4946-B93C-DFFACE78F1E5}" destId="{5AD4EDDF-5938-4200-9A61-8A2C4F324367}" srcOrd="1" destOrd="0" presId="urn:microsoft.com/office/officeart/2005/8/layout/hChevron3"/>
    <dgm:cxn modelId="{E49BD3F0-DDC8-4068-A818-0B8048AA0FBF}" type="presParOf" srcId="{1AF2AEC8-B058-4946-B93C-DFFACE78F1E5}" destId="{29C6AFC4-D3CF-46EE-A91A-767330D5FA8E}" srcOrd="2" destOrd="0" presId="urn:microsoft.com/office/officeart/2005/8/layout/hChevron3"/>
    <dgm:cxn modelId="{F4D5EB05-6E80-473F-8283-FFD096ADE1C4}" type="presParOf" srcId="{1AF2AEC8-B058-4946-B93C-DFFACE78F1E5}" destId="{A30846AA-C77C-4AC4-8A75-86C0979BFE7F}" srcOrd="3" destOrd="0" presId="urn:microsoft.com/office/officeart/2005/8/layout/hChevron3"/>
    <dgm:cxn modelId="{238723C8-2903-4CA2-9FE1-9C899DD21682}" type="presParOf" srcId="{1AF2AEC8-B058-4946-B93C-DFFACE78F1E5}" destId="{28BD6525-69C8-43D1-82B8-E5CDB38EBFD1}" srcOrd="4" destOrd="0" presId="urn:microsoft.com/office/officeart/2005/8/layout/hChevron3"/>
    <dgm:cxn modelId="{BF7AD2FF-BDB0-4EEF-822F-03BE4DEED854}" type="presParOf" srcId="{1AF2AEC8-B058-4946-B93C-DFFACE78F1E5}" destId="{F002A3A6-14F2-4A26-A35C-56803BEC7B39}" srcOrd="5" destOrd="0" presId="urn:microsoft.com/office/officeart/2005/8/layout/hChevron3"/>
    <dgm:cxn modelId="{418592D6-D290-4DF5-A3FE-5C5BFB2D5065}" type="presParOf" srcId="{1AF2AEC8-B058-4946-B93C-DFFACE78F1E5}" destId="{24614185-616E-4D6F-B1B2-04452FCFB45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07A73-C2D9-4BFB-9EB7-70D5115BA5B9}">
      <dsp:nvSpPr>
        <dsp:cNvPr id="0" name=""/>
        <dsp:cNvSpPr/>
      </dsp:nvSpPr>
      <dsp:spPr>
        <a:xfrm>
          <a:off x="95581" y="140037"/>
          <a:ext cx="1749078" cy="6996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2005</a:t>
          </a:r>
          <a:endParaRPr lang="en-US" sz="3600" kern="1200" dirty="0"/>
        </a:p>
      </dsp:txBody>
      <dsp:txXfrm>
        <a:off x="95581" y="140037"/>
        <a:ext cx="1574170" cy="699631"/>
      </dsp:txXfrm>
    </dsp:sp>
    <dsp:sp modelId="{29C6AFC4-D3CF-46EE-A91A-767330D5FA8E}">
      <dsp:nvSpPr>
        <dsp:cNvPr id="0" name=""/>
        <dsp:cNvSpPr/>
      </dsp:nvSpPr>
      <dsp:spPr>
        <a:xfrm>
          <a:off x="1460831" y="123106"/>
          <a:ext cx="1749078" cy="699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2008</a:t>
          </a:r>
          <a:endParaRPr lang="en-US" sz="3600" kern="1200" dirty="0"/>
        </a:p>
      </dsp:txBody>
      <dsp:txXfrm>
        <a:off x="1810647" y="123106"/>
        <a:ext cx="1049447" cy="699631"/>
      </dsp:txXfrm>
    </dsp:sp>
    <dsp:sp modelId="{28BD6525-69C8-43D1-82B8-E5CDB38EBFD1}">
      <dsp:nvSpPr>
        <dsp:cNvPr id="0" name=""/>
        <dsp:cNvSpPr/>
      </dsp:nvSpPr>
      <dsp:spPr>
        <a:xfrm>
          <a:off x="2790302" y="131571"/>
          <a:ext cx="1749078" cy="699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2012</a:t>
          </a:r>
          <a:endParaRPr lang="en-US" sz="3600" kern="1200" dirty="0"/>
        </a:p>
      </dsp:txBody>
      <dsp:txXfrm>
        <a:off x="3140118" y="131571"/>
        <a:ext cx="1049447" cy="699631"/>
      </dsp:txXfrm>
    </dsp:sp>
    <dsp:sp modelId="{24614185-616E-4D6F-B1B2-04452FCFB45A}">
      <dsp:nvSpPr>
        <dsp:cNvPr id="0" name=""/>
        <dsp:cNvSpPr/>
      </dsp:nvSpPr>
      <dsp:spPr>
        <a:xfrm>
          <a:off x="4152022" y="156912"/>
          <a:ext cx="1749078" cy="699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2015</a:t>
          </a:r>
          <a:endParaRPr lang="en-US" sz="3600" kern="1200" dirty="0"/>
        </a:p>
      </dsp:txBody>
      <dsp:txXfrm>
        <a:off x="4501838" y="156912"/>
        <a:ext cx="1049447" cy="699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2397" tIns="46199" rIns="92397" bIns="461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2397" tIns="46199" rIns="92397" bIns="46199" rtlCol="0"/>
          <a:lstStyle>
            <a:lvl1pPr algn="r">
              <a:defRPr sz="1200"/>
            </a:lvl1pPr>
          </a:lstStyle>
          <a:p>
            <a:fld id="{59927AF8-116E-4F0B-897F-48C1CC4A274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2397" tIns="46199" rIns="92397" bIns="461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2397" tIns="46199" rIns="92397" bIns="46199" rtlCol="0" anchor="b"/>
          <a:lstStyle>
            <a:lvl1pPr algn="r">
              <a:defRPr sz="1200"/>
            </a:lvl1pPr>
          </a:lstStyle>
          <a:p>
            <a:fld id="{B49586DD-C0E6-48A7-8637-F3ABE9BF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67113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259" y="0"/>
            <a:ext cx="2972209" cy="467113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r">
              <a:defRPr sz="1200"/>
            </a:lvl1pPr>
          </a:lstStyle>
          <a:p>
            <a:fld id="{14177D6E-0B9C-4A49-AE9D-F8CE4DF260BA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5225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7" tIns="44883" rIns="89767" bIns="448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7" y="4481764"/>
            <a:ext cx="5487626" cy="3667472"/>
          </a:xfrm>
          <a:prstGeom prst="rect">
            <a:avLst/>
          </a:prstGeom>
        </p:spPr>
        <p:txBody>
          <a:bodyPr vert="horz" lIns="89767" tIns="44883" rIns="89767" bIns="448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6750"/>
            <a:ext cx="2972209" cy="467113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259" y="8846750"/>
            <a:ext cx="2972209" cy="467113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r">
              <a:defRPr sz="1200"/>
            </a:lvl1pPr>
          </a:lstStyle>
          <a:p>
            <a:fld id="{1662A79A-C62D-4159-BFBC-5DC3047E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A79A-C62D-4159-BFBC-5DC3047E77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19E0-1076-42E7-8070-DEA41CB3A5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5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3F097B-8CF6-4199-BC58-EC142C5A40E5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22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4BD3-EBA6-44BE-9233-C2D269EEE5D6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8140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4BD3-EBA6-44BE-9233-C2D269EEE5D6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87201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4BD3-EBA6-44BE-9233-C2D269EEE5D6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59440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4BD3-EBA6-44BE-9233-C2D269EEE5D6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509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4BD3-EBA6-44BE-9233-C2D269EEE5D6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4954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4BD3-EBA6-44BE-9233-C2D269EEE5D6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18041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B606-BFE8-4074-8C5C-FBCEDCE8B591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34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657D-851B-4E14-9C4F-497076D01691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4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4FB8-0E9A-4931-9C01-81B263BB0EA4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8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11942-C218-4C4E-ACD2-307649B75CDA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70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4FC7-400B-4A5B-848B-C612AECEB13E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8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1F71-5DDB-412E-A28D-73AC6CF11E75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91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5EF4-9FB9-41B9-9D64-C5EF5ADF65AD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3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96D4-EFDF-4AC6-BBE8-2499FB3F56F8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E88D-07FA-4305-90D4-368B4E6CF630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7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F758-864E-4728-BF83-5229E7EEC89B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794BD3-EBA6-44BE-9233-C2D269EEE5D6}" type="datetime1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9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7864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rade Gothic Lt St Bld 2"/>
              </a:rPr>
              <a:t>Compensation</a:t>
            </a:r>
            <a:br>
              <a:rPr lang="en-US" dirty="0" smtClean="0">
                <a:latin typeface="Trade Gothic Lt St Bld 2"/>
              </a:rPr>
            </a:br>
            <a:r>
              <a:rPr lang="en-US" sz="4000" dirty="0" smtClean="0">
                <a:latin typeface="Trade Gothic Lt St Bld 2"/>
              </a:rPr>
              <a:t>(a discussion)</a:t>
            </a:r>
            <a:endParaRPr lang="en-US" sz="4000" dirty="0">
              <a:latin typeface="Trade Gothic Lt St Bld 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Lane Transou, CCP, GRP, SPHR, SHRM-SCP</a:t>
            </a:r>
          </a:p>
          <a:p>
            <a:r>
              <a:rPr lang="en-US" sz="1800" dirty="0" smtClean="0"/>
              <a:t>Lane Transou Consulting, LLC</a:t>
            </a:r>
            <a:endParaRPr lang="en-US" dirty="0" smtClean="0"/>
          </a:p>
          <a:p>
            <a:r>
              <a:rPr lang="en-US" dirty="0" smtClean="0"/>
              <a:t>South Texas SHRM November 5,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9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rade Gothic Lt St Bld 2"/>
              </a:rPr>
              <a:t>Employee Metrics</a:t>
            </a:r>
            <a:endParaRPr lang="en-US" dirty="0">
              <a:latin typeface="Trade Gothic Lt St Bld 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ade Gothic Lt St Bld 2"/>
              </a:rPr>
              <a:t>Company Demographics</a:t>
            </a:r>
          </a:p>
          <a:p>
            <a:pPr lvl="1"/>
            <a:r>
              <a:rPr lang="en-US" dirty="0" smtClean="0">
                <a:latin typeface="Trade Gothic Lt St Bld 2"/>
              </a:rPr>
              <a:t>Average tenure of employees by department/job</a:t>
            </a:r>
          </a:p>
          <a:p>
            <a:pPr lvl="1"/>
            <a:r>
              <a:rPr lang="en-US" dirty="0" smtClean="0">
                <a:latin typeface="Trade Gothic Lt St Bld 2"/>
              </a:rPr>
              <a:t>Average age</a:t>
            </a:r>
          </a:p>
          <a:p>
            <a:pPr lvl="1"/>
            <a:r>
              <a:rPr lang="en-US" dirty="0" smtClean="0">
                <a:latin typeface="Trade Gothic Lt St Bld 2"/>
              </a:rPr>
              <a:t>Average base pay of employees by department / job</a:t>
            </a:r>
          </a:p>
          <a:p>
            <a:pPr lvl="1"/>
            <a:r>
              <a:rPr lang="en-US" dirty="0" smtClean="0">
                <a:latin typeface="Trade Gothic Lt St Bld 2"/>
              </a:rPr>
              <a:t>Male / Female</a:t>
            </a:r>
          </a:p>
          <a:p>
            <a:pPr marL="457200" lvl="1" indent="0">
              <a:buNone/>
            </a:pPr>
            <a:endParaRPr lang="en-US" dirty="0" smtClean="0">
              <a:latin typeface="Trade Gothic Lt St Bld 2"/>
            </a:endParaRPr>
          </a:p>
          <a:p>
            <a:pPr lvl="1"/>
            <a:endParaRPr lang="en-US" dirty="0">
              <a:latin typeface="Trade Gothic Lt St Bld 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ade Gothic Lt St Bld 2"/>
              </a:rPr>
              <a:t>More Metrics</a:t>
            </a:r>
            <a:endParaRPr lang="en-US" dirty="0">
              <a:latin typeface="Trade Gothic Lt St Bld 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50064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Trade Gothic Lt St Bld 2"/>
              </a:rPr>
              <a:t>A little bit more challenging:</a:t>
            </a:r>
          </a:p>
          <a:p>
            <a:pPr lvl="1"/>
            <a:r>
              <a:rPr lang="en-US" sz="2400" dirty="0" smtClean="0">
                <a:latin typeface="Trade Gothic Lt St Bld 2"/>
              </a:rPr>
              <a:t>Compensation as a factor of revenue</a:t>
            </a:r>
          </a:p>
          <a:p>
            <a:pPr lvl="1"/>
            <a:r>
              <a:rPr lang="en-US" sz="2400" dirty="0" smtClean="0">
                <a:latin typeface="Trade Gothic Lt St Bld 2"/>
              </a:rPr>
              <a:t>Compensation as a factor of output</a:t>
            </a:r>
          </a:p>
          <a:p>
            <a:pPr lvl="1"/>
            <a:r>
              <a:rPr lang="en-US" sz="2400" dirty="0" smtClean="0">
                <a:latin typeface="Trade Gothic Lt St Bld 2"/>
              </a:rPr>
              <a:t>Compensation as a % of fixed costs</a:t>
            </a:r>
          </a:p>
          <a:p>
            <a:pPr lvl="1"/>
            <a:r>
              <a:rPr lang="en-US" sz="2400" dirty="0" smtClean="0">
                <a:latin typeface="Trade Gothic Lt St Bld 2"/>
              </a:rPr>
              <a:t>Survey benchmark data year over year analysis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ade Gothic Lt St Bld 2"/>
              </a:rPr>
              <a:t>How Often to Report</a:t>
            </a:r>
            <a:endParaRPr lang="en-US" dirty="0">
              <a:latin typeface="Trade Gothic Lt St Bld 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lvl="4"/>
            <a:r>
              <a:rPr lang="en-US" sz="2400" dirty="0">
                <a:latin typeface="Trade Gothic Lt St Bld 2"/>
              </a:rPr>
              <a:t>Weekly – probably </a:t>
            </a:r>
            <a:r>
              <a:rPr lang="en-US" sz="2400" dirty="0" smtClean="0">
                <a:latin typeface="Trade Gothic Lt St Bld 2"/>
              </a:rPr>
              <a:t>not</a:t>
            </a:r>
            <a:endParaRPr lang="en-US" sz="2400" dirty="0">
              <a:latin typeface="Trade Gothic Lt St Bld 2"/>
            </a:endParaRPr>
          </a:p>
          <a:p>
            <a:pPr lvl="4"/>
            <a:r>
              <a:rPr lang="en-US" sz="2400" dirty="0" smtClean="0">
                <a:latin typeface="Trade Gothic Lt St Bld 2"/>
              </a:rPr>
              <a:t>Monthly – maybe</a:t>
            </a:r>
          </a:p>
          <a:p>
            <a:pPr lvl="4"/>
            <a:r>
              <a:rPr lang="en-US" sz="2400" dirty="0" smtClean="0">
                <a:latin typeface="Trade Gothic Lt St Bld 2"/>
              </a:rPr>
              <a:t>Quarterly – yes</a:t>
            </a:r>
          </a:p>
          <a:p>
            <a:pPr lvl="4"/>
            <a:r>
              <a:rPr lang="en-US" sz="2400" dirty="0" smtClean="0">
                <a:latin typeface="Trade Gothic Lt St Bld 2"/>
              </a:rPr>
              <a:t>Semi Annual – yes</a:t>
            </a:r>
          </a:p>
          <a:p>
            <a:pPr lvl="4"/>
            <a:r>
              <a:rPr lang="en-US" sz="2400" dirty="0" smtClean="0">
                <a:latin typeface="Trade Gothic Lt St Bld 2"/>
              </a:rPr>
              <a:t>Annual – yes</a:t>
            </a:r>
          </a:p>
          <a:p>
            <a:pPr lvl="4"/>
            <a:r>
              <a:rPr lang="en-US" sz="2400" dirty="0" smtClean="0">
                <a:latin typeface="Trade Gothic Lt St Bld 2"/>
              </a:rPr>
              <a:t>Bi-annual - no</a:t>
            </a:r>
            <a:endParaRPr lang="en-US" sz="2400" dirty="0">
              <a:latin typeface="Trade Gothic Lt St Bld 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59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ade Gothic Lt St Bld 2"/>
              </a:rPr>
              <a:t>Communication</a:t>
            </a:r>
            <a:endParaRPr lang="en-US" dirty="0">
              <a:latin typeface="Trade Gothic Lt St Bld 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ade Gothic Lt St Bld 2"/>
              </a:rPr>
              <a:t>Formal – All employees or bonus participants</a:t>
            </a:r>
          </a:p>
          <a:p>
            <a:r>
              <a:rPr lang="en-US" dirty="0" smtClean="0">
                <a:latin typeface="Trade Gothic Lt St Bld 2"/>
              </a:rPr>
              <a:t>Interpersonal – One on one with management</a:t>
            </a:r>
          </a:p>
          <a:p>
            <a:r>
              <a:rPr lang="en-US" dirty="0" smtClean="0">
                <a:latin typeface="Trade Gothic Lt St Bld 2"/>
              </a:rPr>
              <a:t>Reporting – Boards &amp; Executive report out</a:t>
            </a:r>
          </a:p>
          <a:p>
            <a:r>
              <a:rPr lang="en-US" dirty="0" smtClean="0">
                <a:latin typeface="Trade Gothic Lt St Bld 2"/>
              </a:rPr>
              <a:t>Being available</a:t>
            </a:r>
            <a:endParaRPr lang="en-US" dirty="0">
              <a:latin typeface="Trade Gothic Lt St Bld 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8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ade Gothic Lt St Bld 2"/>
              </a:rPr>
              <a:t>Communications</a:t>
            </a:r>
            <a:endParaRPr lang="en-US" dirty="0">
              <a:latin typeface="Trade Gothic Lt St Bld 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ade Gothic Lt St Bld 2"/>
              </a:rPr>
              <a:t>Speak the language of the business</a:t>
            </a:r>
          </a:p>
          <a:p>
            <a:pPr lvl="1"/>
            <a:r>
              <a:rPr lang="en-US" dirty="0" smtClean="0">
                <a:latin typeface="Trade Gothic Lt St Bld 2"/>
              </a:rPr>
              <a:t>How do we make money (base pay)</a:t>
            </a:r>
          </a:p>
          <a:p>
            <a:pPr lvl="1"/>
            <a:r>
              <a:rPr lang="en-US" dirty="0" smtClean="0">
                <a:latin typeface="Trade Gothic Lt St Bld 2"/>
              </a:rPr>
              <a:t>What do we do with the money (resource investment)</a:t>
            </a:r>
          </a:p>
          <a:p>
            <a:pPr lvl="1"/>
            <a:r>
              <a:rPr lang="en-US" dirty="0" smtClean="0">
                <a:latin typeface="Trade Gothic Lt St Bld 2"/>
              </a:rPr>
              <a:t>How do we make more money (variable pay)</a:t>
            </a:r>
          </a:p>
          <a:p>
            <a:r>
              <a:rPr lang="en-US" dirty="0" smtClean="0">
                <a:latin typeface="Trade Gothic Lt St Bld 2"/>
              </a:rPr>
              <a:t>Know the jobs in the business</a:t>
            </a:r>
          </a:p>
          <a:p>
            <a:pPr lvl="1"/>
            <a:r>
              <a:rPr lang="en-US" dirty="0" smtClean="0">
                <a:latin typeface="Trade Gothic Lt St Bld 2"/>
              </a:rPr>
              <a:t>Job analysis</a:t>
            </a:r>
          </a:p>
          <a:p>
            <a:pPr lvl="2"/>
            <a:r>
              <a:rPr lang="en-US" dirty="0" smtClean="0">
                <a:latin typeface="Trade Gothic Lt St Bld 2"/>
              </a:rPr>
              <a:t>Formal or intuitive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82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rade Gothic Lt St Bld 2"/>
              </a:rPr>
              <a:t>Resources for Metrics</a:t>
            </a:r>
            <a:endParaRPr lang="en-US" dirty="0">
              <a:latin typeface="Trade Gothic Lt St Bld 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6224" y="3002257"/>
            <a:ext cx="83199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rade Gothic Lt St Bld 2"/>
              </a:rPr>
              <a:t>American Productivity &amp; Quality Center – Houston</a:t>
            </a:r>
          </a:p>
          <a:p>
            <a:r>
              <a:rPr lang="en-US" sz="2000" dirty="0">
                <a:latin typeface="Trade Gothic Lt St Bld 2"/>
              </a:rPr>
              <a:t>	</a:t>
            </a:r>
            <a:r>
              <a:rPr lang="en-US" sz="2000" dirty="0" smtClean="0">
                <a:latin typeface="Trade Gothic Lt St Bld 2"/>
              </a:rPr>
              <a:t>APQC.org</a:t>
            </a:r>
          </a:p>
          <a:p>
            <a:endParaRPr lang="en-US" sz="2000" dirty="0" smtClean="0">
              <a:latin typeface="Trade Gothic Lt St Bld 2"/>
            </a:endParaRPr>
          </a:p>
          <a:p>
            <a:r>
              <a:rPr lang="en-US" sz="2000" dirty="0" smtClean="0">
                <a:latin typeface="Trade Gothic Lt St Bld 2"/>
              </a:rPr>
              <a:t>SHRM </a:t>
            </a:r>
            <a:r>
              <a:rPr lang="en-US" sz="2000" dirty="0">
                <a:latin typeface="Trade Gothic Lt St Bld 2"/>
              </a:rPr>
              <a:t>.org</a:t>
            </a:r>
          </a:p>
          <a:p>
            <a:pPr lvl="1"/>
            <a:r>
              <a:rPr lang="en-US" sz="2000" dirty="0">
                <a:latin typeface="Trade Gothic Lt St Bld 2"/>
              </a:rPr>
              <a:t>How To Measure Human Resource Management        </a:t>
            </a:r>
            <a:r>
              <a:rPr lang="en-US" sz="2000" dirty="0" err="1">
                <a:latin typeface="Trade Gothic Lt St Bld 2"/>
              </a:rPr>
              <a:t>Jac</a:t>
            </a:r>
            <a:r>
              <a:rPr lang="en-US" sz="2000" dirty="0">
                <a:latin typeface="Trade Gothic Lt St Bld 2"/>
              </a:rPr>
              <a:t> Fitz-</a:t>
            </a:r>
            <a:r>
              <a:rPr lang="en-US" sz="2000" dirty="0" err="1">
                <a:latin typeface="Trade Gothic Lt St Bld 2"/>
              </a:rPr>
              <a:t>enz</a:t>
            </a:r>
            <a:endParaRPr lang="en-US" sz="2000" dirty="0">
              <a:latin typeface="Trade Gothic Lt St Bld 2"/>
            </a:endParaRPr>
          </a:p>
          <a:p>
            <a:pPr lvl="1"/>
            <a:r>
              <a:rPr lang="en-US" sz="2000" dirty="0">
                <a:latin typeface="Trade Gothic Lt St Bld 2"/>
              </a:rPr>
              <a:t>Proving the Value of HR: How and Why to Measure ROI    SHRM</a:t>
            </a:r>
          </a:p>
          <a:p>
            <a:pPr lvl="1"/>
            <a:r>
              <a:rPr lang="en-US" sz="2000" dirty="0" smtClean="0">
                <a:latin typeface="Trade Gothic Lt St Bld 2"/>
              </a:rPr>
              <a:t>SHRM.org/</a:t>
            </a:r>
            <a:r>
              <a:rPr lang="en-US" sz="2000" dirty="0" err="1" smtClean="0">
                <a:latin typeface="Trade Gothic Lt St Bld 2"/>
              </a:rPr>
              <a:t>templates&amp;samples</a:t>
            </a:r>
            <a:r>
              <a:rPr lang="en-US" sz="2000" dirty="0" smtClean="0">
                <a:latin typeface="Trade Gothic Lt St Bld 2"/>
              </a:rPr>
              <a:t>/samples/</a:t>
            </a:r>
            <a:r>
              <a:rPr lang="en-US" sz="2000" dirty="0" err="1" smtClean="0">
                <a:latin typeface="Trade Gothic Lt St Bld 2"/>
              </a:rPr>
              <a:t>spreadhsheets&amp;calculators</a:t>
            </a:r>
            <a:endParaRPr lang="en-US" sz="2000" dirty="0" smtClean="0">
              <a:latin typeface="Trade Gothic Lt St Bld 2"/>
            </a:endParaRPr>
          </a:p>
          <a:p>
            <a:pPr lvl="1"/>
            <a:endParaRPr lang="en-US" sz="2000" dirty="0" smtClean="0">
              <a:latin typeface="Trade Gothic Lt St Bld 2"/>
            </a:endParaRPr>
          </a:p>
          <a:p>
            <a:r>
              <a:rPr lang="en-US" sz="2000" dirty="0" smtClean="0">
                <a:latin typeface="Trade Gothic Lt St Bld 2"/>
              </a:rPr>
              <a:t>Tracey Smith – Numerical Insights LLC</a:t>
            </a:r>
            <a:endParaRPr lang="en-US" sz="2000" dirty="0">
              <a:latin typeface="Trade Gothic Lt St Bld 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2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rade Gothic Lt St Bld 2"/>
              </a:rPr>
              <a:t>THANK YOU!</a:t>
            </a:r>
            <a:endParaRPr lang="en-US" dirty="0">
              <a:latin typeface="Trade Gothic Lt St Bld 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rade Gothic Lt St Bld 2"/>
              </a:rPr>
              <a:t>Lane Transou CCP, GRP, SPHR, SHRM-SCP</a:t>
            </a:r>
          </a:p>
          <a:p>
            <a:r>
              <a:rPr lang="en-US" dirty="0" smtClean="0">
                <a:latin typeface="Trade Gothic Lt St Bld 2"/>
              </a:rPr>
              <a:t>Lane Transou Consulting, LLC</a:t>
            </a:r>
            <a:endParaRPr lang="en-US" dirty="0">
              <a:latin typeface="Trade Gothic Lt St Bld 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0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ade Gothic Lt St Bld 2"/>
              </a:rPr>
              <a:t>Lets Focus Our Conversation</a:t>
            </a:r>
            <a:endParaRPr lang="en-US" dirty="0">
              <a:latin typeface="Trade Gothic Lt St Bld 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843" y="2556932"/>
            <a:ext cx="6524979" cy="33189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rade Gothic Lt St Bld 2"/>
              </a:rPr>
              <a:t>How to use compensation as a business tool to help grow profitability and efficiency in the organization.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0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ade Gothic Lt St Bld 2"/>
              </a:rPr>
              <a:t>The Dynamics of Compensation</a:t>
            </a:r>
            <a:endParaRPr lang="en-US" dirty="0">
              <a:latin typeface="Trade Gothic Lt St Bld 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832843"/>
              </p:ext>
            </p:extLst>
          </p:nvPr>
        </p:nvGraphicFramePr>
        <p:xfrm>
          <a:off x="2156178" y="2966154"/>
          <a:ext cx="81280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556">
                  <a:extLst>
                    <a:ext uri="{9D8B030D-6E8A-4147-A177-3AD203B41FA5}">
                      <a16:colId xmlns:a16="http://schemas.microsoft.com/office/drawing/2014/main" val="584580590"/>
                    </a:ext>
                  </a:extLst>
                </a:gridCol>
                <a:gridCol w="4120444">
                  <a:extLst>
                    <a:ext uri="{9D8B030D-6E8A-4147-A177-3AD203B41FA5}">
                      <a16:colId xmlns:a16="http://schemas.microsoft.com/office/drawing/2014/main" val="1273814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rade Gothic Lt St Bld 2"/>
                        </a:rPr>
                        <a:t>Influencers</a:t>
                      </a:r>
                      <a:endParaRPr lang="en-US" sz="2800" dirty="0">
                        <a:latin typeface="Trade Gothic Lt St Bld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rade Gothic Lt St Bld 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881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ade Gothic Lt St Bld 2"/>
                        </a:rPr>
                        <a:t>Economy</a:t>
                      </a:r>
                      <a:endParaRPr lang="en-US" sz="2400" dirty="0">
                        <a:latin typeface="Trade Gothic Lt St Bld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ade Gothic Lt St Bld 2"/>
                        </a:rPr>
                        <a:t>Federal Legislation</a:t>
                      </a:r>
                      <a:endParaRPr lang="en-US" sz="2400" dirty="0">
                        <a:latin typeface="Trade Gothic Lt St Bld 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300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ade Gothic Lt St Bld 2"/>
                        </a:rPr>
                        <a:t>Technology</a:t>
                      </a:r>
                      <a:endParaRPr lang="en-US" sz="2400" dirty="0">
                        <a:latin typeface="Trade Gothic Lt St Bld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ade Gothic Lt St Bld 2"/>
                        </a:rPr>
                        <a:t>Market Sector</a:t>
                      </a:r>
                      <a:endParaRPr lang="en-US" sz="2400" dirty="0">
                        <a:latin typeface="Trade Gothic Lt St Bld 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0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ade Gothic Lt St Bld 2"/>
                        </a:rPr>
                        <a:t>Business Growth</a:t>
                      </a:r>
                      <a:endParaRPr lang="en-US" sz="2400" dirty="0">
                        <a:latin typeface="Trade Gothic Lt St Bld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ade Gothic Lt St Bld 2"/>
                        </a:rPr>
                        <a:t>Location</a:t>
                      </a:r>
                      <a:endParaRPr lang="en-US" sz="2400" dirty="0">
                        <a:latin typeface="Trade Gothic Lt St Bld 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74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ade Gothic Lt St Bld 2"/>
                        </a:rPr>
                        <a:t>Business Consolidation</a:t>
                      </a:r>
                      <a:endParaRPr lang="en-US" sz="2400" dirty="0">
                        <a:latin typeface="Trade Gothic Lt St Bld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ade Gothic Lt St Bld 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07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59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708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rade Gothic Lt St Bld 2"/>
              </a:rPr>
              <a:t>Compensation Impacts Over the Last 10 Years</a:t>
            </a:r>
            <a:endParaRPr lang="en-US" dirty="0">
              <a:latin typeface="Trade Gothic Lt St Bld 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Aft>
                <a:spcPts val="0"/>
              </a:spcAft>
            </a:pPr>
            <a:r>
              <a:rPr lang="en-US" sz="6400" dirty="0" smtClean="0"/>
              <a:t>2005 – Up Market</a:t>
            </a:r>
          </a:p>
          <a:p>
            <a:pPr lvl="1">
              <a:spcAft>
                <a:spcPts val="0"/>
              </a:spcAft>
            </a:pPr>
            <a:r>
              <a:rPr lang="en-US" sz="6400" dirty="0" smtClean="0"/>
              <a:t>Hunt for talent in energy  &amp; technology sector jobs</a:t>
            </a:r>
          </a:p>
          <a:p>
            <a:pPr lvl="1">
              <a:spcAft>
                <a:spcPts val="0"/>
              </a:spcAft>
            </a:pPr>
            <a:r>
              <a:rPr lang="en-US" sz="6400" dirty="0" smtClean="0"/>
              <a:t>Salaries escalating; internal equity issues</a:t>
            </a:r>
          </a:p>
          <a:p>
            <a:pPr lvl="1">
              <a:spcAft>
                <a:spcPts val="0"/>
              </a:spcAft>
            </a:pPr>
            <a:r>
              <a:rPr lang="en-US" sz="6400" dirty="0" smtClean="0"/>
              <a:t>Merit increase 5%, Bonuses significant</a:t>
            </a:r>
          </a:p>
          <a:p>
            <a:pPr>
              <a:spcAft>
                <a:spcPts val="0"/>
              </a:spcAft>
            </a:pPr>
            <a:r>
              <a:rPr lang="en-US" sz="6400" dirty="0" smtClean="0"/>
              <a:t>2008 – Down Market</a:t>
            </a:r>
          </a:p>
          <a:p>
            <a:pPr lvl="1">
              <a:spcAft>
                <a:spcPts val="0"/>
              </a:spcAft>
            </a:pPr>
            <a:r>
              <a:rPr lang="en-US" sz="6400" dirty="0" smtClean="0"/>
              <a:t>RIF’s and Bankruptcies</a:t>
            </a:r>
          </a:p>
          <a:p>
            <a:pPr lvl="1">
              <a:spcAft>
                <a:spcPts val="0"/>
              </a:spcAft>
            </a:pPr>
            <a:r>
              <a:rPr lang="en-US" sz="6400" dirty="0" smtClean="0"/>
              <a:t>Cost reduction initiatives across all business areas, consolidations</a:t>
            </a:r>
          </a:p>
          <a:p>
            <a:pPr lvl="1">
              <a:spcAft>
                <a:spcPts val="0"/>
              </a:spcAft>
            </a:pPr>
            <a:r>
              <a:rPr lang="en-US" sz="6400" dirty="0" smtClean="0"/>
              <a:t>Hold on merit; bonuses paid only to key positions</a:t>
            </a:r>
          </a:p>
          <a:p>
            <a:pPr>
              <a:spcAft>
                <a:spcPts val="0"/>
              </a:spcAft>
            </a:pPr>
            <a:r>
              <a:rPr lang="en-US" sz="6400" dirty="0" smtClean="0"/>
              <a:t>2012 – Up Market</a:t>
            </a:r>
          </a:p>
          <a:p>
            <a:pPr lvl="1">
              <a:spcAft>
                <a:spcPts val="0"/>
              </a:spcAft>
            </a:pPr>
            <a:r>
              <a:rPr lang="en-US" sz="6400" dirty="0" smtClean="0"/>
              <a:t>Turnover</a:t>
            </a:r>
          </a:p>
          <a:p>
            <a:pPr lvl="1">
              <a:spcAft>
                <a:spcPts val="0"/>
              </a:spcAft>
            </a:pPr>
            <a:r>
              <a:rPr lang="en-US" sz="6400" dirty="0" smtClean="0"/>
              <a:t>Energy sector salaries increasing in all operational areas</a:t>
            </a:r>
          </a:p>
          <a:p>
            <a:pPr lvl="1">
              <a:spcAft>
                <a:spcPts val="0"/>
              </a:spcAft>
            </a:pPr>
            <a:r>
              <a:rPr lang="en-US" sz="6400" dirty="0" smtClean="0"/>
              <a:t>Merit held at a conservative level for non operations roles</a:t>
            </a:r>
          </a:p>
          <a:p>
            <a:r>
              <a:rPr lang="en-US" sz="6400" dirty="0" smtClean="0"/>
              <a:t>2014  to date– Down Market</a:t>
            </a:r>
          </a:p>
          <a:p>
            <a:endParaRPr lang="en-US" dirty="0">
              <a:latin typeface="Trade Gothic Lt St Bld 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2776830"/>
              </p:ext>
            </p:extLst>
          </p:nvPr>
        </p:nvGraphicFramePr>
        <p:xfrm>
          <a:off x="5626124" y="1952979"/>
          <a:ext cx="5950353" cy="1106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91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rade Gothic Lt St Bld 2"/>
              </a:rPr>
              <a:t>Last 10 Years of Board of Director Focus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Trade Gothic Lt St Bld 2"/>
              </a:rPr>
              <a:t>Earnings Per Share </a:t>
            </a:r>
          </a:p>
          <a:p>
            <a:r>
              <a:rPr lang="en-US" dirty="0">
                <a:latin typeface="Trade Gothic Lt St Bld 2"/>
              </a:rPr>
              <a:t>Executive Compensation focus</a:t>
            </a:r>
          </a:p>
          <a:p>
            <a:pPr lvl="1"/>
            <a:r>
              <a:rPr lang="en-US" dirty="0">
                <a:latin typeface="Trade Gothic Lt St Bld 2"/>
              </a:rPr>
              <a:t>Pay for Performance </a:t>
            </a:r>
          </a:p>
          <a:p>
            <a:pPr lvl="1"/>
            <a:r>
              <a:rPr lang="en-US" dirty="0">
                <a:latin typeface="Trade Gothic Lt St Bld 2"/>
              </a:rPr>
              <a:t>Say on Pay</a:t>
            </a:r>
          </a:p>
          <a:p>
            <a:pPr lvl="1"/>
            <a:r>
              <a:rPr lang="en-US" dirty="0">
                <a:latin typeface="Trade Gothic Lt St Bld 2"/>
              </a:rPr>
              <a:t>Transparency on executive pay</a:t>
            </a:r>
          </a:p>
          <a:p>
            <a:r>
              <a:rPr lang="en-US" dirty="0">
                <a:latin typeface="Trade Gothic Lt St Bld 2"/>
              </a:rPr>
              <a:t>Succession Planning</a:t>
            </a:r>
          </a:p>
          <a:p>
            <a:r>
              <a:rPr lang="en-US" dirty="0">
                <a:latin typeface="Trade Gothic Lt St Bld 2"/>
              </a:rPr>
              <a:t>Compliance </a:t>
            </a:r>
          </a:p>
          <a:p>
            <a:r>
              <a:rPr lang="en-US" dirty="0">
                <a:latin typeface="Trade Gothic Lt St Bld 2"/>
              </a:rPr>
              <a:t>Safety</a:t>
            </a:r>
          </a:p>
          <a:p>
            <a:pPr lvl="1"/>
            <a:r>
              <a:rPr lang="en-US" dirty="0">
                <a:latin typeface="Trade Gothic Lt St Bld 2"/>
              </a:rPr>
              <a:t>Cybersecurity</a:t>
            </a:r>
          </a:p>
          <a:p>
            <a:pPr lvl="1"/>
            <a:r>
              <a:rPr lang="en-US" dirty="0">
                <a:latin typeface="Trade Gothic Lt St Bld 2"/>
              </a:rPr>
              <a:t>Operational Safety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5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rade Gothic Lt St Bld 2"/>
              </a:rPr>
              <a:t>What is the CEO Asking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ade Gothic Lt St Bld 2"/>
              </a:rPr>
              <a:t>How to engage the workforce to:</a:t>
            </a:r>
          </a:p>
          <a:p>
            <a:pPr lvl="1"/>
            <a:r>
              <a:rPr lang="en-US" dirty="0">
                <a:latin typeface="Trade Gothic Lt St Bld 2"/>
              </a:rPr>
              <a:t>Grow products and services</a:t>
            </a:r>
          </a:p>
          <a:p>
            <a:pPr lvl="1"/>
            <a:r>
              <a:rPr lang="en-US" dirty="0">
                <a:latin typeface="Trade Gothic Lt St Bld 2"/>
              </a:rPr>
              <a:t>Innovate new products and services</a:t>
            </a:r>
          </a:p>
          <a:p>
            <a:pPr lvl="1"/>
            <a:r>
              <a:rPr lang="en-US" dirty="0">
                <a:latin typeface="Trade Gothic Lt St Bld 2"/>
              </a:rPr>
              <a:t>Engage customers</a:t>
            </a:r>
          </a:p>
          <a:p>
            <a:pPr lvl="1"/>
            <a:r>
              <a:rPr lang="en-US" dirty="0">
                <a:latin typeface="Trade Gothic Lt St Bld 2"/>
              </a:rPr>
              <a:t>Be accountable</a:t>
            </a:r>
          </a:p>
          <a:p>
            <a:pPr lvl="1"/>
            <a:r>
              <a:rPr lang="en-US" dirty="0">
                <a:latin typeface="Trade Gothic Lt St Bld 2"/>
              </a:rPr>
              <a:t>Grow with the company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0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322"/>
            <a:ext cx="10515600" cy="217404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rade Gothic Lt St Bld 2"/>
              </a:rPr>
              <a:t>Three Steps to Effective Compensation Planning</a:t>
            </a:r>
            <a:endParaRPr lang="en-US" sz="3600" b="1" dirty="0">
              <a:solidFill>
                <a:schemeClr val="tx1"/>
              </a:solidFill>
              <a:latin typeface="Trade Gothic Lt St Bld 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2809"/>
            <a:ext cx="10515600" cy="3804153"/>
          </a:xfrm>
        </p:spPr>
        <p:txBody>
          <a:bodyPr/>
          <a:lstStyle/>
          <a:p>
            <a:r>
              <a:rPr lang="en-US" dirty="0" smtClean="0"/>
              <a:t>Step 1:  </a:t>
            </a:r>
            <a:r>
              <a:rPr lang="en-US" b="1" dirty="0" smtClean="0">
                <a:solidFill>
                  <a:srgbClr val="FF0000"/>
                </a:solidFill>
              </a:rPr>
              <a:t>Align, Measure and Report</a:t>
            </a:r>
          </a:p>
          <a:p>
            <a:pPr lvl="3"/>
            <a:r>
              <a:rPr lang="en-US" sz="2000" dirty="0" smtClean="0"/>
              <a:t>Identify measurements that provide early insight to potential risks</a:t>
            </a:r>
          </a:p>
          <a:p>
            <a:r>
              <a:rPr lang="en-US" dirty="0" smtClean="0"/>
              <a:t>Step 2:  </a:t>
            </a:r>
            <a:r>
              <a:rPr lang="en-US" b="1" dirty="0" smtClean="0">
                <a:solidFill>
                  <a:srgbClr val="FF0000"/>
                </a:solidFill>
              </a:rPr>
              <a:t>Communicate</a:t>
            </a:r>
          </a:p>
          <a:p>
            <a:pPr lvl="3"/>
            <a:r>
              <a:rPr lang="en-US" sz="2000" dirty="0" smtClean="0"/>
              <a:t>Translating your metrics into business strategy</a:t>
            </a:r>
          </a:p>
          <a:p>
            <a:r>
              <a:rPr lang="en-US" dirty="0" smtClean="0"/>
              <a:t>Step 3:  </a:t>
            </a:r>
            <a:r>
              <a:rPr lang="en-US" b="1" dirty="0" smtClean="0">
                <a:solidFill>
                  <a:srgbClr val="FF0000"/>
                </a:solidFill>
              </a:rPr>
              <a:t>Repeat Steps 1 and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                        Lane@LaneTransou.com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Align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Aft>
                <a:spcPts val="0"/>
              </a:spcAft>
            </a:pPr>
            <a:r>
              <a:rPr lang="en-US" sz="4400" dirty="0" smtClean="0">
                <a:latin typeface="Trade Gothic Lt St Bld 2"/>
              </a:rPr>
              <a:t>Know the following</a:t>
            </a:r>
            <a:r>
              <a:rPr lang="en-US" sz="3400" dirty="0" smtClean="0">
                <a:latin typeface="Trade Gothic Lt St Bld 2"/>
              </a:rPr>
              <a:t>:	</a:t>
            </a:r>
          </a:p>
          <a:p>
            <a:pPr lvl="2">
              <a:spcAft>
                <a:spcPts val="0"/>
              </a:spcAft>
            </a:pPr>
            <a:r>
              <a:rPr lang="en-US" sz="3400" dirty="0" smtClean="0">
                <a:solidFill>
                  <a:srgbClr val="FF0000"/>
                </a:solidFill>
                <a:latin typeface="Trade Gothic Lt St Bld 2"/>
              </a:rPr>
              <a:t>Business</a:t>
            </a:r>
          </a:p>
          <a:p>
            <a:pPr lvl="3">
              <a:spcAft>
                <a:spcPts val="0"/>
              </a:spcAft>
            </a:pPr>
            <a:r>
              <a:rPr lang="en-US" sz="3400" dirty="0" smtClean="0">
                <a:latin typeface="Trade Gothic Lt St Bld 2"/>
              </a:rPr>
              <a:t>What do you do and how do you make money</a:t>
            </a:r>
          </a:p>
          <a:p>
            <a:pPr lvl="2">
              <a:spcAft>
                <a:spcPts val="0"/>
              </a:spcAft>
            </a:pPr>
            <a:r>
              <a:rPr lang="en-US" sz="3400" dirty="0" smtClean="0">
                <a:solidFill>
                  <a:srgbClr val="FF0000"/>
                </a:solidFill>
                <a:latin typeface="Trade Gothic Lt St Bld 2"/>
              </a:rPr>
              <a:t>Industry</a:t>
            </a:r>
          </a:p>
          <a:p>
            <a:pPr lvl="3">
              <a:spcAft>
                <a:spcPts val="0"/>
              </a:spcAft>
            </a:pPr>
            <a:r>
              <a:rPr lang="en-US" sz="3400" dirty="0" smtClean="0">
                <a:latin typeface="Trade Gothic Lt St Bld 2"/>
              </a:rPr>
              <a:t>Who are your competitors</a:t>
            </a:r>
          </a:p>
          <a:p>
            <a:pPr lvl="2">
              <a:spcAft>
                <a:spcPts val="0"/>
              </a:spcAft>
            </a:pPr>
            <a:r>
              <a:rPr lang="en-US" sz="3400" dirty="0" smtClean="0">
                <a:solidFill>
                  <a:srgbClr val="FF0000"/>
                </a:solidFill>
                <a:latin typeface="Trade Gothic Lt St Bld 2"/>
              </a:rPr>
              <a:t>Strategy</a:t>
            </a:r>
          </a:p>
          <a:p>
            <a:pPr lvl="3">
              <a:spcAft>
                <a:spcPts val="0"/>
              </a:spcAft>
            </a:pPr>
            <a:r>
              <a:rPr lang="en-US" sz="3400" dirty="0" smtClean="0">
                <a:latin typeface="Trade Gothic Lt St Bld 2"/>
              </a:rPr>
              <a:t>Where are you going</a:t>
            </a:r>
          </a:p>
          <a:p>
            <a:pPr lvl="2">
              <a:spcAft>
                <a:spcPts val="0"/>
              </a:spcAft>
            </a:pPr>
            <a:r>
              <a:rPr lang="en-US" sz="3400" dirty="0" smtClean="0">
                <a:solidFill>
                  <a:srgbClr val="FF0000"/>
                </a:solidFill>
                <a:latin typeface="Trade Gothic Lt St Bld 2"/>
              </a:rPr>
              <a:t>Jobs</a:t>
            </a:r>
          </a:p>
          <a:p>
            <a:pPr lvl="3">
              <a:spcAft>
                <a:spcPts val="0"/>
              </a:spcAft>
            </a:pPr>
            <a:r>
              <a:rPr lang="en-US" sz="3400" dirty="0" smtClean="0">
                <a:latin typeface="Trade Gothic Lt St Bld 2"/>
              </a:rPr>
              <a:t>What do all of those jobs really do</a:t>
            </a:r>
          </a:p>
          <a:p>
            <a:pPr lvl="2">
              <a:spcAft>
                <a:spcPts val="0"/>
              </a:spcAft>
            </a:pPr>
            <a:r>
              <a:rPr lang="en-US" sz="3400" dirty="0" smtClean="0">
                <a:solidFill>
                  <a:srgbClr val="FF0000"/>
                </a:solidFill>
                <a:latin typeface="Trade Gothic Lt St Bld 2"/>
              </a:rPr>
              <a:t>Market</a:t>
            </a:r>
          </a:p>
          <a:p>
            <a:pPr lvl="3">
              <a:spcAft>
                <a:spcPts val="0"/>
              </a:spcAft>
            </a:pPr>
            <a:r>
              <a:rPr lang="en-US" sz="3400" dirty="0" smtClean="0">
                <a:latin typeface="Trade Gothic Lt St Bld 2"/>
              </a:rPr>
              <a:t>How hard do you compete for candidates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1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ade Gothic Lt St Bld 2"/>
              </a:rPr>
              <a:t>Metrics</a:t>
            </a:r>
            <a:endParaRPr lang="en-US" dirty="0">
              <a:latin typeface="Trade Gothic Lt St Bld 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ade Gothic Lt St Bld 2"/>
              </a:rPr>
              <a:t>The easy ones:</a:t>
            </a:r>
          </a:p>
          <a:p>
            <a:pPr lvl="1"/>
            <a:r>
              <a:rPr lang="en-US" dirty="0" smtClean="0">
                <a:latin typeface="Trade Gothic Lt St Bld 2"/>
              </a:rPr>
              <a:t>Usually available through your HRIS or payroll system</a:t>
            </a:r>
          </a:p>
          <a:p>
            <a:pPr lvl="2"/>
            <a:r>
              <a:rPr lang="en-US" dirty="0" smtClean="0">
                <a:latin typeface="Trade Gothic Lt St Bld 2"/>
              </a:rPr>
              <a:t>Base Pay Cost Year Over Year</a:t>
            </a:r>
          </a:p>
          <a:p>
            <a:pPr lvl="2"/>
            <a:r>
              <a:rPr lang="en-US" dirty="0" smtClean="0">
                <a:latin typeface="Trade Gothic Lt St Bld 2"/>
              </a:rPr>
              <a:t>Overtime to Total Pay</a:t>
            </a:r>
          </a:p>
          <a:p>
            <a:pPr lvl="2"/>
            <a:r>
              <a:rPr lang="en-US" dirty="0" smtClean="0">
                <a:latin typeface="Trade Gothic Lt St Bld 2"/>
              </a:rPr>
              <a:t>Turnover Rate</a:t>
            </a:r>
          </a:p>
          <a:p>
            <a:pPr lvl="2"/>
            <a:r>
              <a:rPr lang="en-US" dirty="0" smtClean="0">
                <a:latin typeface="Trade Gothic Lt St Bld 2"/>
              </a:rPr>
              <a:t>Days to Fill Open Positions</a:t>
            </a:r>
            <a:endParaRPr lang="en-US" dirty="0">
              <a:latin typeface="Trade Gothic Lt St Bld 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Lane@LaneTransou.com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40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1613</TotalTime>
  <Words>489</Words>
  <Application>Microsoft Office PowerPoint</Application>
  <PresentationFormat>Widescreen</PresentationFormat>
  <Paragraphs>141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Trade Gothic Lt St Bld 2</vt:lpstr>
      <vt:lpstr>Organic</vt:lpstr>
      <vt:lpstr>Compensation (a discussion)</vt:lpstr>
      <vt:lpstr>Lets Focus Our Conversation</vt:lpstr>
      <vt:lpstr>The Dynamics of Compensation</vt:lpstr>
      <vt:lpstr>Compensation Impacts Over the Last 10 Years</vt:lpstr>
      <vt:lpstr>Last 10 Years of Board of Director Focus</vt:lpstr>
      <vt:lpstr>What is the CEO Asking</vt:lpstr>
      <vt:lpstr>Three Steps to Effective Compensation Planning</vt:lpstr>
      <vt:lpstr>Align</vt:lpstr>
      <vt:lpstr>Metrics</vt:lpstr>
      <vt:lpstr>Employee Metrics</vt:lpstr>
      <vt:lpstr>More Metrics</vt:lpstr>
      <vt:lpstr>How Often to Report</vt:lpstr>
      <vt:lpstr>Communication</vt:lpstr>
      <vt:lpstr>Communications</vt:lpstr>
      <vt:lpstr>Resources for Metrics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Your Compensation Program for Strategic Alignment</dc:title>
  <dc:creator>Lane Transou</dc:creator>
  <cp:lastModifiedBy>Lane Transou</cp:lastModifiedBy>
  <cp:revision>53</cp:revision>
  <cp:lastPrinted>2015-06-03T13:36:16Z</cp:lastPrinted>
  <dcterms:created xsi:type="dcterms:W3CDTF">2015-03-15T17:57:19Z</dcterms:created>
  <dcterms:modified xsi:type="dcterms:W3CDTF">2015-11-06T13:54:56Z</dcterms:modified>
</cp:coreProperties>
</file>